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BC0A8330-7619-4385-B17A-0E611756A542}" type="datetimeFigureOut">
              <a:rPr lang="en-IN" smtClean="0"/>
              <a:t>03-08-2022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421CE11-3103-498F-80CA-23CD1F6AB29F}" type="slidenum">
              <a:rPr lang="en-IN" smtClean="0"/>
              <a:t>‹#›</a:t>
            </a:fld>
            <a:endParaRPr lang="en-IN"/>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8447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A8330-7619-4385-B17A-0E611756A542}" type="datetimeFigureOut">
              <a:rPr lang="en-IN" smtClean="0"/>
              <a:t>03-08-2022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421CE11-3103-498F-80CA-23CD1F6AB29F}" type="slidenum">
              <a:rPr lang="en-IN" smtClean="0"/>
              <a:t>‹#›</a:t>
            </a:fld>
            <a:endParaRPr lang="en-IN"/>
          </a:p>
        </p:txBody>
      </p:sp>
    </p:spTree>
    <p:extLst>
      <p:ext uri="{BB962C8B-B14F-4D97-AF65-F5344CB8AC3E}">
        <p14:creationId xmlns:p14="http://schemas.microsoft.com/office/powerpoint/2010/main" val="3163159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A8330-7619-4385-B17A-0E611756A542}" type="datetimeFigureOut">
              <a:rPr lang="en-IN" smtClean="0"/>
              <a:t>03-08-2022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421CE11-3103-498F-80CA-23CD1F6AB29F}" type="slidenum">
              <a:rPr lang="en-IN" smtClean="0"/>
              <a:t>‹#›</a:t>
            </a:fld>
            <a:endParaRPr lang="en-IN"/>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0261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A8330-7619-4385-B17A-0E611756A542}" type="datetimeFigureOut">
              <a:rPr lang="en-IN" smtClean="0"/>
              <a:t>03-08-2022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421CE11-3103-498F-80CA-23CD1F6AB29F}" type="slidenum">
              <a:rPr lang="en-IN" smtClean="0"/>
              <a:t>‹#›</a:t>
            </a:fld>
            <a:endParaRPr lang="en-IN"/>
          </a:p>
        </p:txBody>
      </p:sp>
    </p:spTree>
    <p:extLst>
      <p:ext uri="{BB962C8B-B14F-4D97-AF65-F5344CB8AC3E}">
        <p14:creationId xmlns:p14="http://schemas.microsoft.com/office/powerpoint/2010/main" val="2930527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0A8330-7619-4385-B17A-0E611756A542}" type="datetimeFigureOut">
              <a:rPr lang="en-IN" smtClean="0"/>
              <a:t>03-08-2022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421CE11-3103-498F-80CA-23CD1F6AB29F}" type="slidenum">
              <a:rPr lang="en-IN" smtClean="0"/>
              <a:t>‹#›</a:t>
            </a:fld>
            <a:endParaRPr lang="en-IN"/>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8054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C0A8330-7619-4385-B17A-0E611756A542}" type="datetimeFigureOut">
              <a:rPr lang="en-IN" smtClean="0"/>
              <a:t>03-08-2022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421CE11-3103-498F-80CA-23CD1F6AB29F}" type="slidenum">
              <a:rPr lang="en-IN" smtClean="0"/>
              <a:t>‹#›</a:t>
            </a:fld>
            <a:endParaRPr lang="en-IN"/>
          </a:p>
        </p:txBody>
      </p:sp>
    </p:spTree>
    <p:extLst>
      <p:ext uri="{BB962C8B-B14F-4D97-AF65-F5344CB8AC3E}">
        <p14:creationId xmlns:p14="http://schemas.microsoft.com/office/powerpoint/2010/main" val="411049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C0A8330-7619-4385-B17A-0E611756A542}" type="datetimeFigureOut">
              <a:rPr lang="en-IN" smtClean="0"/>
              <a:t>03-08-2022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421CE11-3103-498F-80CA-23CD1F6AB29F}" type="slidenum">
              <a:rPr lang="en-IN" smtClean="0"/>
              <a:t>‹#›</a:t>
            </a:fld>
            <a:endParaRPr lang="en-IN"/>
          </a:p>
        </p:txBody>
      </p:sp>
    </p:spTree>
    <p:extLst>
      <p:ext uri="{BB962C8B-B14F-4D97-AF65-F5344CB8AC3E}">
        <p14:creationId xmlns:p14="http://schemas.microsoft.com/office/powerpoint/2010/main" val="1600389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C0A8330-7619-4385-B17A-0E611756A542}" type="datetimeFigureOut">
              <a:rPr lang="en-IN" smtClean="0"/>
              <a:t>03-08-2022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421CE11-3103-498F-80CA-23CD1F6AB29F}" type="slidenum">
              <a:rPr lang="en-IN" smtClean="0"/>
              <a:t>‹#›</a:t>
            </a:fld>
            <a:endParaRPr lang="en-IN"/>
          </a:p>
        </p:txBody>
      </p:sp>
    </p:spTree>
    <p:extLst>
      <p:ext uri="{BB962C8B-B14F-4D97-AF65-F5344CB8AC3E}">
        <p14:creationId xmlns:p14="http://schemas.microsoft.com/office/powerpoint/2010/main" val="2120293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0A8330-7619-4385-B17A-0E611756A542}" type="datetimeFigureOut">
              <a:rPr lang="en-IN" smtClean="0"/>
              <a:t>03-08-2022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421CE11-3103-498F-80CA-23CD1F6AB29F}" type="slidenum">
              <a:rPr lang="en-IN" smtClean="0"/>
              <a:t>‹#›</a:t>
            </a:fld>
            <a:endParaRPr lang="en-IN"/>
          </a:p>
        </p:txBody>
      </p:sp>
    </p:spTree>
    <p:extLst>
      <p:ext uri="{BB962C8B-B14F-4D97-AF65-F5344CB8AC3E}">
        <p14:creationId xmlns:p14="http://schemas.microsoft.com/office/powerpoint/2010/main" val="4093611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C0A8330-7619-4385-B17A-0E611756A542}" type="datetimeFigureOut">
              <a:rPr lang="en-IN" smtClean="0"/>
              <a:t>03-08-2022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421CE11-3103-498F-80CA-23CD1F6AB29F}" type="slidenum">
              <a:rPr lang="en-IN" smtClean="0"/>
              <a:t>‹#›</a:t>
            </a:fld>
            <a:endParaRPr lang="en-IN"/>
          </a:p>
        </p:txBody>
      </p:sp>
    </p:spTree>
    <p:extLst>
      <p:ext uri="{BB962C8B-B14F-4D97-AF65-F5344CB8AC3E}">
        <p14:creationId xmlns:p14="http://schemas.microsoft.com/office/powerpoint/2010/main" val="2275748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C0A8330-7619-4385-B17A-0E611756A542}" type="datetimeFigureOut">
              <a:rPr lang="en-IN" smtClean="0"/>
              <a:t>03-08-2022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421CE11-3103-498F-80CA-23CD1F6AB29F}" type="slidenum">
              <a:rPr lang="en-IN" smtClean="0"/>
              <a:t>‹#›</a:t>
            </a:fld>
            <a:endParaRPr lang="en-IN"/>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5708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C0A8330-7619-4385-B17A-0E611756A542}" type="datetimeFigureOut">
              <a:rPr lang="en-IN" smtClean="0"/>
              <a:t>03-08-2022</a:t>
            </a:fld>
            <a:endParaRPr lang="en-IN"/>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IN"/>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421CE11-3103-498F-80CA-23CD1F6AB29F}" type="slidenum">
              <a:rPr lang="en-IN" smtClean="0"/>
              <a:t>‹#›</a:t>
            </a:fld>
            <a:endParaRPr lang="en-IN"/>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3154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A450C-47F0-471F-BE21-3A9FACD07B74}"/>
              </a:ext>
            </a:extLst>
          </p:cNvPr>
          <p:cNvSpPr>
            <a:spLocks noGrp="1"/>
          </p:cNvSpPr>
          <p:nvPr>
            <p:ph type="ctrTitle"/>
          </p:nvPr>
        </p:nvSpPr>
        <p:spPr/>
        <p:txBody>
          <a:bodyPr>
            <a:normAutofit/>
          </a:bodyPr>
          <a:lstStyle/>
          <a:p>
            <a:r>
              <a:rPr lang="en-US" sz="4000" dirty="0">
                <a:latin typeface="Courier New" panose="02070309020205020404" pitchFamily="49" charset="0"/>
                <a:cs typeface="Courier New" panose="02070309020205020404" pitchFamily="49" charset="0"/>
              </a:rPr>
              <a:t>INTRODUCTION TO HEALTH PSYCHOLOGY</a:t>
            </a:r>
            <a:endParaRPr lang="en-IN" sz="4000" dirty="0">
              <a:latin typeface="Courier New" panose="02070309020205020404" pitchFamily="49" charset="0"/>
              <a:cs typeface="Courier New" panose="02070309020205020404" pitchFamily="49" charset="0"/>
            </a:endParaRPr>
          </a:p>
        </p:txBody>
      </p:sp>
      <p:sp>
        <p:nvSpPr>
          <p:cNvPr id="3" name="Subtitle 2">
            <a:extLst>
              <a:ext uri="{FF2B5EF4-FFF2-40B4-BE49-F238E27FC236}">
                <a16:creationId xmlns:a16="http://schemas.microsoft.com/office/drawing/2014/main" id="{4983AC1C-EED5-46F8-9109-0626DABF524C}"/>
              </a:ext>
            </a:extLst>
          </p:cNvPr>
          <p:cNvSpPr>
            <a:spLocks noGrp="1"/>
          </p:cNvSpPr>
          <p:nvPr>
            <p:ph type="subTitle" idx="1"/>
          </p:nvPr>
        </p:nvSpPr>
        <p:spPr/>
        <p:txBody>
          <a:bodyPr/>
          <a:lstStyle/>
          <a:p>
            <a:endParaRPr lang="en-US"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p:txBody>
      </p:sp>
    </p:spTree>
    <p:extLst>
      <p:ext uri="{BB962C8B-B14F-4D97-AF65-F5344CB8AC3E}">
        <p14:creationId xmlns:p14="http://schemas.microsoft.com/office/powerpoint/2010/main" val="517080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A6E2CF-F2E3-4F81-9E63-195CFFD7FEB1}"/>
              </a:ext>
            </a:extLst>
          </p:cNvPr>
          <p:cNvSpPr>
            <a:spLocks noGrp="1"/>
          </p:cNvSpPr>
          <p:nvPr>
            <p:ph idx="1"/>
          </p:nvPr>
        </p:nvSpPr>
        <p:spPr>
          <a:xfrm>
            <a:off x="1024128" y="706582"/>
            <a:ext cx="9720073" cy="5602778"/>
          </a:xfrm>
        </p:spPr>
        <p:txBody>
          <a:bodyPr/>
          <a:lstStyle/>
          <a:p>
            <a:pPr marL="0" indent="0" algn="just">
              <a:lnSpc>
                <a:spcPct val="150000"/>
              </a:lnSpc>
              <a:buNone/>
            </a:pPr>
            <a:r>
              <a:rPr lang="en-US" sz="2000" dirty="0">
                <a:latin typeface="Times New Roman" panose="02020603050405020304" pitchFamily="18" charset="0"/>
                <a:cs typeface="Times New Roman" panose="02020603050405020304" pitchFamily="18" charset="0"/>
              </a:rPr>
              <a:t>Several criticisms of this movement has been ventured.</a:t>
            </a:r>
          </a:p>
          <a:p>
            <a:pPr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 First, the work on which many of these formulations was based, was methodologically problematic, not confirming to the highest scientific standards of the day.</a:t>
            </a:r>
          </a:p>
          <a:p>
            <a:pPr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The second is, researchers believe that a particular conflict or personality type is not sufficient to produce illness. Rather onset of the illness or disease requires the interaction of a variety of factors including genetic factors, environmental factors etc.</a:t>
            </a:r>
          </a:p>
          <a:p>
            <a:pPr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Third, it cordoned off a particular set of disease as caused by psychological factors there by restricting the range of medical problems to which psychological and social factors were deemed to apply.</a:t>
            </a:r>
            <a:endParaRPr lang="en-IN" sz="2000" dirty="0">
              <a:latin typeface="Times New Roman" panose="02020603050405020304" pitchFamily="18" charset="0"/>
              <a:cs typeface="Times New Roman" panose="02020603050405020304" pitchFamily="18" charset="0"/>
            </a:endParaRPr>
          </a:p>
          <a:p>
            <a:pPr algn="just"/>
            <a:endParaRPr lang="en-IN" dirty="0"/>
          </a:p>
        </p:txBody>
      </p:sp>
    </p:spTree>
    <p:extLst>
      <p:ext uri="{BB962C8B-B14F-4D97-AF65-F5344CB8AC3E}">
        <p14:creationId xmlns:p14="http://schemas.microsoft.com/office/powerpoint/2010/main" val="3219307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73D145-ADFA-48AF-9894-F46675AE5FEB}"/>
              </a:ext>
            </a:extLst>
          </p:cNvPr>
          <p:cNvSpPr>
            <a:spLocks noGrp="1"/>
          </p:cNvSpPr>
          <p:nvPr>
            <p:ph idx="1"/>
          </p:nvPr>
        </p:nvSpPr>
        <p:spPr>
          <a:xfrm>
            <a:off x="1024128" y="789709"/>
            <a:ext cx="9720073" cy="5519651"/>
          </a:xfrm>
        </p:spPr>
        <p:txBody>
          <a:bodyPr>
            <a:normAutofit/>
          </a:bodyPr>
          <a:lstStyle/>
          <a:p>
            <a:pPr algn="just">
              <a:lnSpc>
                <a:spcPct val="150000"/>
              </a:lnSpc>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Even though criticisms were raised, this movement laid the ground work for a profound change in beliefs about the relation of the mind and the body.</a:t>
            </a:r>
          </a:p>
          <a:p>
            <a:pPr algn="just">
              <a:lnSpc>
                <a:spcPct val="150000"/>
              </a:lnSpc>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It is now known that physical health is inextricably interwoven with the psychological and social environment: all conditions of health and illness, not just the disease identified by the early psychosomatic theorists, are influenced by psychological and social factors. </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8145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2521ED-BEC1-4C93-8CA0-C258A14B5E2D}"/>
              </a:ext>
            </a:extLst>
          </p:cNvPr>
          <p:cNvSpPr>
            <a:spLocks noGrp="1"/>
          </p:cNvSpPr>
          <p:nvPr>
            <p:ph idx="1"/>
          </p:nvPr>
        </p:nvSpPr>
        <p:spPr>
          <a:xfrm>
            <a:off x="1024128" y="498764"/>
            <a:ext cx="9720073" cy="5810596"/>
          </a:xfrm>
        </p:spPr>
        <p:txBody>
          <a:bodyPr>
            <a:norm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NEED AND SIGNIFICANCE OF HEALTH PSYCHOLOGY</a:t>
            </a:r>
          </a:p>
          <a:p>
            <a:pPr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A number of trends within medicine, psychology and the health care system have combined to make the emergence of health psychology inevitable.</a:t>
            </a:r>
          </a:p>
          <a:p>
            <a:pPr marL="0" indent="0" algn="just">
              <a:lnSpc>
                <a:spcPct val="150000"/>
              </a:lnSpc>
              <a:buNone/>
            </a:pPr>
            <a:r>
              <a:rPr lang="en-US" sz="2000" dirty="0">
                <a:solidFill>
                  <a:srgbClr val="FF0000"/>
                </a:solidFill>
                <a:latin typeface="Times New Roman" panose="02020603050405020304" pitchFamily="18" charset="0"/>
                <a:cs typeface="Times New Roman" panose="02020603050405020304" pitchFamily="18" charset="0"/>
              </a:rPr>
              <a:t>I. Changing pattern of illness</a:t>
            </a:r>
          </a:p>
          <a:p>
            <a:pPr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The most important factor giving rise to health psychology has been the change in illness patterns that has occurred in the United States and other technologically advanced societies. </a:t>
            </a:r>
          </a:p>
          <a:p>
            <a:pPr algn="just">
              <a:lnSpc>
                <a:spcPct val="150000"/>
              </a:lnSpc>
              <a:buFont typeface="Wingdings" panose="05000000000000000000" pitchFamily="2" charset="2"/>
              <a:buChar char="Ø"/>
            </a:pPr>
            <a:r>
              <a:rPr lang="en-US" sz="2000" dirty="0">
                <a:solidFill>
                  <a:srgbClr val="0070C0"/>
                </a:solidFill>
                <a:latin typeface="Times New Roman" panose="02020603050405020304" pitchFamily="18" charset="0"/>
                <a:cs typeface="Times New Roman" panose="02020603050405020304" pitchFamily="18" charset="0"/>
              </a:rPr>
              <a:t>Acute disorders </a:t>
            </a:r>
            <a:r>
              <a:rPr lang="en-US" sz="2000" dirty="0">
                <a:latin typeface="Times New Roman" panose="02020603050405020304" pitchFamily="18" charset="0"/>
                <a:cs typeface="Times New Roman" panose="02020603050405020304" pitchFamily="18" charset="0"/>
              </a:rPr>
              <a:t>were the main cause of death like, tuberculosis, pneumonia and other infectious diseases. </a:t>
            </a:r>
          </a:p>
          <a:p>
            <a:pPr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Acute disorders are short term illnesses, often the result of a viral or bacterial invader and usually amenable to cure.</a:t>
            </a:r>
          </a:p>
          <a:p>
            <a:pPr marL="0" indent="0" algn="just">
              <a:lnSpc>
                <a:spcPct val="150000"/>
              </a:lnSpc>
              <a:buNone/>
            </a:pPr>
            <a:endParaRPr lang="en-US" sz="2000" dirty="0">
              <a:latin typeface="Times New Roman" panose="02020603050405020304" pitchFamily="18" charset="0"/>
              <a:cs typeface="Times New Roman" panose="02020603050405020304" pitchFamily="18" charset="0"/>
            </a:endParaRPr>
          </a:p>
          <a:p>
            <a:pPr marL="0" indent="0" algn="just">
              <a:lnSpc>
                <a:spcPct val="150000"/>
              </a:lnSpc>
              <a:buNone/>
            </a:pPr>
            <a:endParaRPr lang="en-US" sz="2000" dirty="0">
              <a:latin typeface="Times New Roman" panose="02020603050405020304" pitchFamily="18" charset="0"/>
              <a:cs typeface="Times New Roman" panose="02020603050405020304" pitchFamily="18" charset="0"/>
            </a:endParaRPr>
          </a:p>
          <a:p>
            <a:pPr algn="just">
              <a:lnSpc>
                <a:spcPct val="150000"/>
              </a:lnSpc>
            </a:pP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1926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F1AFE4-C3FE-462B-A482-55E4F17066EE}"/>
              </a:ext>
            </a:extLst>
          </p:cNvPr>
          <p:cNvSpPr>
            <a:spLocks noGrp="1"/>
          </p:cNvSpPr>
          <p:nvPr>
            <p:ph idx="1"/>
          </p:nvPr>
        </p:nvSpPr>
        <p:spPr>
          <a:xfrm>
            <a:off x="1024128" y="498764"/>
            <a:ext cx="9720073" cy="5810596"/>
          </a:xfrm>
        </p:spPr>
        <p:txBody>
          <a:bodyPr>
            <a:normAutofit/>
          </a:bodyPr>
          <a:lstStyle/>
          <a:p>
            <a:pPr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N</a:t>
            </a:r>
            <a:r>
              <a:rPr lang="en-IN" sz="2000" dirty="0">
                <a:latin typeface="Times New Roman" panose="02020603050405020304" pitchFamily="18" charset="0"/>
                <a:cs typeface="Times New Roman" panose="02020603050405020304" pitchFamily="18" charset="0"/>
              </a:rPr>
              <a:t>ow, </a:t>
            </a:r>
            <a:r>
              <a:rPr lang="en-IN" sz="2000" dirty="0">
                <a:solidFill>
                  <a:srgbClr val="0070C0"/>
                </a:solidFill>
                <a:latin typeface="Times New Roman" panose="02020603050405020304" pitchFamily="18" charset="0"/>
                <a:cs typeface="Times New Roman" panose="02020603050405020304" pitchFamily="18" charset="0"/>
              </a:rPr>
              <a:t>chronic illness</a:t>
            </a:r>
            <a:r>
              <a:rPr lang="en-IN" sz="2000" dirty="0">
                <a:latin typeface="Times New Roman" panose="02020603050405020304" pitchFamily="18" charset="0"/>
                <a:cs typeface="Times New Roman" panose="02020603050405020304" pitchFamily="18" charset="0"/>
              </a:rPr>
              <a:t>- especially heart disease, cancer and respiratory diseases-are the main contributors to disability and death.</a:t>
            </a:r>
          </a:p>
          <a:p>
            <a:pPr algn="just">
              <a:lnSpc>
                <a:spcPct val="150000"/>
              </a:lnSpc>
              <a:buFont typeface="Wingdings" panose="05000000000000000000" pitchFamily="2" charset="2"/>
              <a:buChar char="Ø"/>
            </a:pPr>
            <a:r>
              <a:rPr lang="en-IN" sz="2000" dirty="0">
                <a:latin typeface="Times New Roman" panose="02020603050405020304" pitchFamily="18" charset="0"/>
                <a:cs typeface="Times New Roman" panose="02020603050405020304" pitchFamily="18" charset="0"/>
              </a:rPr>
              <a:t>Chronic illnesses are slowly developing disease with which people live for many years and that typically can not be cured but rather are managed by patient and health care providers. </a:t>
            </a:r>
          </a:p>
          <a:p>
            <a:pPr algn="just">
              <a:lnSpc>
                <a:spcPct val="150000"/>
              </a:lnSpc>
              <a:buFont typeface="Wingdings" panose="05000000000000000000" pitchFamily="2" charset="2"/>
              <a:buChar char="Ø"/>
            </a:pPr>
            <a:r>
              <a:rPr lang="en-IN" sz="2000" dirty="0">
                <a:latin typeface="Times New Roman" panose="02020603050405020304" pitchFamily="18" charset="0"/>
                <a:cs typeface="Times New Roman" panose="02020603050405020304" pitchFamily="18" charset="0"/>
              </a:rPr>
              <a:t>Chronic illnesses may require medication use and self-monitoring of symptoms, as well as changes in behaviour, such as alerting diet and getting exercise.</a:t>
            </a:r>
          </a:p>
          <a:p>
            <a:pPr marL="0" indent="0" algn="just">
              <a:lnSpc>
                <a:spcPct val="150000"/>
              </a:lnSpc>
              <a:buNone/>
            </a:pPr>
            <a:r>
              <a:rPr lang="en-IN" sz="2000" dirty="0">
                <a:solidFill>
                  <a:srgbClr val="FF0000"/>
                </a:solidFill>
                <a:latin typeface="Times New Roman" panose="02020603050405020304" pitchFamily="18" charset="0"/>
                <a:cs typeface="Times New Roman" panose="02020603050405020304" pitchFamily="18" charset="0"/>
              </a:rPr>
              <a:t>II . Advances in technology and research</a:t>
            </a:r>
          </a:p>
          <a:p>
            <a:pPr algn="just">
              <a:lnSpc>
                <a:spcPct val="150000"/>
              </a:lnSpc>
              <a:buFont typeface="Wingdings" panose="05000000000000000000" pitchFamily="2" charset="2"/>
              <a:buChar char="Ø"/>
            </a:pPr>
            <a:r>
              <a:rPr lang="en-IN" sz="2000" dirty="0">
                <a:latin typeface="Times New Roman" panose="02020603050405020304" pitchFamily="18" charset="0"/>
                <a:cs typeface="Times New Roman" panose="02020603050405020304" pitchFamily="18" charset="0"/>
              </a:rPr>
              <a:t>New medical technologies and scientific advances create issues that can be addressed by health psychologists.</a:t>
            </a:r>
          </a:p>
          <a:p>
            <a:pPr algn="just">
              <a:lnSpc>
                <a:spcPct val="150000"/>
              </a:lnSpc>
              <a:buFont typeface="Wingdings" panose="05000000000000000000" pitchFamily="2" charset="2"/>
              <a:buChar char="Ø"/>
            </a:pPr>
            <a:r>
              <a:rPr lang="en-IN" sz="2000" dirty="0">
                <a:latin typeface="Times New Roman" panose="02020603050405020304" pitchFamily="18" charset="0"/>
                <a:cs typeface="Times New Roman" panose="02020603050405020304" pitchFamily="18" charset="0"/>
              </a:rPr>
              <a:t>Certain treatments that prolong life may </a:t>
            </a:r>
            <a:r>
              <a:rPr lang="en-IN" sz="2000" dirty="0" err="1">
                <a:latin typeface="Times New Roman" panose="02020603050405020304" pitchFamily="18" charset="0"/>
                <a:cs typeface="Times New Roman" panose="02020603050405020304" pitchFamily="18" charset="0"/>
              </a:rPr>
              <a:t>severly</a:t>
            </a:r>
            <a:r>
              <a:rPr lang="en-IN" sz="2000" dirty="0">
                <a:latin typeface="Times New Roman" panose="02020603050405020304" pitchFamily="18" charset="0"/>
                <a:cs typeface="Times New Roman" panose="02020603050405020304" pitchFamily="18" charset="0"/>
              </a:rPr>
              <a:t> compromise quality of life.</a:t>
            </a:r>
          </a:p>
          <a:p>
            <a:pPr marL="0" indent="0" algn="just">
              <a:lnSpc>
                <a:spcPct val="150000"/>
              </a:lnSpc>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6460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28BEC6-D74C-4E5C-B84D-8B159BFC07D3}"/>
              </a:ext>
            </a:extLst>
          </p:cNvPr>
          <p:cNvSpPr>
            <a:spLocks noGrp="1"/>
          </p:cNvSpPr>
          <p:nvPr>
            <p:ph idx="1"/>
          </p:nvPr>
        </p:nvSpPr>
        <p:spPr>
          <a:xfrm>
            <a:off x="1024128" y="651164"/>
            <a:ext cx="9720073" cy="5658196"/>
          </a:xfrm>
        </p:spPr>
        <p:txBody>
          <a:bodyPr>
            <a:normAutofit lnSpcReduction="10000"/>
          </a:bodyPr>
          <a:lstStyle/>
          <a:p>
            <a:pPr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Advances in technology impose some negative impacts on individuals.</a:t>
            </a:r>
          </a:p>
          <a:p>
            <a:pPr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In the past few years, genes have been uncovered that contribute to many diseases including breast cancer. In the case of a girl whose mother is diagnosed with breast cancer and if the girl tests positive for a breast cancer gene, it will change her life in many aspects. A health psychologist can provide the best mental support for her.</a:t>
            </a:r>
          </a:p>
          <a:p>
            <a:pPr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Increasingly patients are asked their preference regarding life-sustaining measures, and they may require counselling in those matters.</a:t>
            </a:r>
          </a:p>
          <a:p>
            <a:pPr marL="0" indent="0" algn="just">
              <a:lnSpc>
                <a:spcPct val="150000"/>
              </a:lnSpc>
              <a:buNone/>
            </a:pPr>
            <a:r>
              <a:rPr lang="en-US" sz="2000" dirty="0">
                <a:solidFill>
                  <a:srgbClr val="FF0000"/>
                </a:solidFill>
                <a:latin typeface="Times New Roman" panose="02020603050405020304" pitchFamily="18" charset="0"/>
                <a:cs typeface="Times New Roman" panose="02020603050405020304" pitchFamily="18" charset="0"/>
              </a:rPr>
              <a:t>III. Expanded health care services.</a:t>
            </a:r>
          </a:p>
          <a:p>
            <a:pPr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Health care is the largest service industry in many countries.</a:t>
            </a:r>
          </a:p>
          <a:p>
            <a:pPr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The expenditure for health care system has increased on a large scale, but it has not brought any improvement in basic indicators of health.</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59922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9A0E5A-9FCF-49D2-ABBA-BDA4C599E56F}"/>
              </a:ext>
            </a:extLst>
          </p:cNvPr>
          <p:cNvSpPr>
            <a:spLocks noGrp="1"/>
          </p:cNvSpPr>
          <p:nvPr>
            <p:ph idx="1"/>
          </p:nvPr>
        </p:nvSpPr>
        <p:spPr>
          <a:xfrm>
            <a:off x="1024128" y="540327"/>
            <a:ext cx="9720073" cy="5769033"/>
          </a:xfrm>
        </p:spPr>
        <p:txBody>
          <a:bodyPr>
            <a:normAutofit/>
          </a:bodyPr>
          <a:lstStyle/>
          <a:p>
            <a:pPr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health psychologist has an important role in solving such disparities. It is because,</a:t>
            </a:r>
          </a:p>
          <a:p>
            <a:pPr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Containing health care cost is so important. Health psychologist’s main emphasis is on prevention-namely modifying people’s risky health behaviors before they become ill-can reduce the amount devoted to the ma</a:t>
            </a:r>
            <a:r>
              <a:rPr lang="en-IN" sz="2000" dirty="0">
                <a:latin typeface="Times New Roman" panose="02020603050405020304" pitchFamily="18" charset="0"/>
                <a:cs typeface="Times New Roman" panose="02020603050405020304" pitchFamily="18" charset="0"/>
              </a:rPr>
              <a:t>nagement of illness. </a:t>
            </a:r>
          </a:p>
          <a:p>
            <a:pPr algn="just">
              <a:lnSpc>
                <a:spcPct val="150000"/>
              </a:lnSpc>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Health psychologist know what makes people satisfied or dissatisfied with their health care and can help in the design of a user-friendly health care system.</a:t>
            </a:r>
          </a:p>
          <a:p>
            <a:pPr algn="just">
              <a:lnSpc>
                <a:spcPct val="150000"/>
              </a:lnSpc>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The health care industry employs millions of people. Nearly every person in the country has direct contact with the health care system as a recipient of services. Its impact is enormous.</a:t>
            </a:r>
          </a:p>
          <a:p>
            <a:pPr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2878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B4CAA0-604C-4A41-A7D8-717FD1A7E668}"/>
              </a:ext>
            </a:extLst>
          </p:cNvPr>
          <p:cNvSpPr>
            <a:spLocks noGrp="1"/>
          </p:cNvSpPr>
          <p:nvPr>
            <p:ph idx="1"/>
          </p:nvPr>
        </p:nvSpPr>
        <p:spPr>
          <a:xfrm>
            <a:off x="1024128" y="706582"/>
            <a:ext cx="9720073" cy="5602778"/>
          </a:xfrm>
        </p:spPr>
        <p:txBody>
          <a:bodyPr>
            <a:normAutofit/>
          </a:bodyPr>
          <a:lstStyle/>
          <a:p>
            <a:pPr marL="0" indent="0" algn="just">
              <a:lnSpc>
                <a:spcPct val="150000"/>
              </a:lnSpc>
              <a:buNone/>
            </a:pPr>
            <a:r>
              <a:rPr lang="en-IN" sz="2000" dirty="0">
                <a:solidFill>
                  <a:srgbClr val="FF0000"/>
                </a:solidFill>
                <a:latin typeface="Times New Roman" panose="02020603050405020304" pitchFamily="18" charset="0"/>
                <a:cs typeface="Times New Roman" panose="02020603050405020304" pitchFamily="18" charset="0"/>
              </a:rPr>
              <a:t>IV. Increased medical acceptance</a:t>
            </a:r>
            <a:r>
              <a:rPr lang="en-IN" sz="2000" dirty="0">
                <a:latin typeface="Times New Roman" panose="02020603050405020304" pitchFamily="18" charset="0"/>
                <a:cs typeface="Times New Roman" panose="02020603050405020304" pitchFamily="18" charset="0"/>
              </a:rPr>
              <a:t>.</a:t>
            </a:r>
          </a:p>
          <a:p>
            <a:pPr algn="just">
              <a:lnSpc>
                <a:spcPct val="150000"/>
              </a:lnSpc>
              <a:buFont typeface="Wingdings" panose="05000000000000000000" pitchFamily="2" charset="2"/>
              <a:buChar char="Ø"/>
            </a:pPr>
            <a:r>
              <a:rPr lang="en-IN" sz="2000" dirty="0">
                <a:latin typeface="Times New Roman" panose="02020603050405020304" pitchFamily="18" charset="0"/>
                <a:cs typeface="Times New Roman" panose="02020603050405020304" pitchFamily="18" charset="0"/>
              </a:rPr>
              <a:t>Health psychologist have developed a variety of short-term behavioural interventions to address health related problems, including managing pain, modifying bad health habits such as smoking, and managing the side effects of treatments.</a:t>
            </a:r>
          </a:p>
          <a:p>
            <a:pPr algn="just">
              <a:lnSpc>
                <a:spcPct val="150000"/>
              </a:lnSpc>
              <a:buFont typeface="Wingdings" panose="05000000000000000000" pitchFamily="2" charset="2"/>
              <a:buChar char="Ø"/>
            </a:pPr>
            <a:r>
              <a:rPr lang="en-IN" sz="2000" dirty="0">
                <a:latin typeface="Times New Roman" panose="02020603050405020304" pitchFamily="18" charset="0"/>
                <a:cs typeface="Times New Roman" panose="02020603050405020304" pitchFamily="18" charset="0"/>
              </a:rPr>
              <a:t>Interventions that target risk factors such as diet or smoking, contributed to the actual decline in the incidence of some diseases, especially coronary heart disease.</a:t>
            </a:r>
          </a:p>
          <a:p>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59390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726088-47BE-4B6D-8D88-28C4AAA86E33}"/>
              </a:ext>
            </a:extLst>
          </p:cNvPr>
          <p:cNvSpPr>
            <a:spLocks noGrp="1"/>
          </p:cNvSpPr>
          <p:nvPr>
            <p:ph idx="1"/>
          </p:nvPr>
        </p:nvSpPr>
        <p:spPr>
          <a:xfrm>
            <a:off x="1024128" y="526473"/>
            <a:ext cx="9720073" cy="5782887"/>
          </a:xfrm>
        </p:spPr>
        <p:txBody>
          <a:bodyPr>
            <a:normAutofit fontScale="92500" lnSpcReduction="10000"/>
          </a:bodyPr>
          <a:lstStyle/>
          <a:p>
            <a:pPr algn="just">
              <a:lnSpc>
                <a:spcPct val="150000"/>
              </a:lnSpc>
            </a:pPr>
            <a:r>
              <a:rPr lang="en-US" sz="2000" b="1" dirty="0">
                <a:latin typeface="Times New Roman" panose="02020603050405020304" pitchFamily="18" charset="0"/>
                <a:cs typeface="Times New Roman" panose="02020603050405020304" pitchFamily="18" charset="0"/>
              </a:rPr>
              <a:t>BIO-MEDICAL MODEL Vs BIOPSYCHOSOCIAL MODEL</a:t>
            </a:r>
          </a:p>
          <a:p>
            <a:pPr algn="just">
              <a:lnSpc>
                <a:spcPct val="150000"/>
              </a:lnSpc>
            </a:pPr>
            <a:r>
              <a:rPr lang="en-US" sz="2000" b="1" u="sng" dirty="0">
                <a:latin typeface="Times New Roman" panose="02020603050405020304" pitchFamily="18" charset="0"/>
                <a:cs typeface="Times New Roman" panose="02020603050405020304" pitchFamily="18" charset="0"/>
              </a:rPr>
              <a:t>Bio-medical model</a:t>
            </a:r>
          </a:p>
          <a:p>
            <a:pPr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Focus on cellular pathology</a:t>
            </a:r>
          </a:p>
          <a:p>
            <a:pPr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Pathogen were seen as the main causes of illness.</a:t>
            </a:r>
          </a:p>
          <a:p>
            <a:pPr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According to this model, treatment should be given pharmacologically.</a:t>
            </a:r>
          </a:p>
          <a:p>
            <a:pPr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This model developed after the invention of microscope.</a:t>
            </a:r>
          </a:p>
          <a:p>
            <a:pPr marL="0" indent="0" algn="just">
              <a:lnSpc>
                <a:spcPct val="150000"/>
              </a:lnSpc>
              <a:buNone/>
            </a:pPr>
            <a:r>
              <a:rPr lang="en-US" sz="2000" dirty="0">
                <a:latin typeface="Times New Roman" panose="02020603050405020304" pitchFamily="18" charset="0"/>
                <a:cs typeface="Times New Roman" panose="02020603050405020304" pitchFamily="18" charset="0"/>
              </a:rPr>
              <a:t>Drawbacks :</a:t>
            </a:r>
          </a:p>
          <a:p>
            <a:pPr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Give importance to only lower level problems(like cellular pathology) or microlevel process.</a:t>
            </a:r>
          </a:p>
          <a:p>
            <a:pPr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It is also a reductionistic model(</a:t>
            </a:r>
            <a:r>
              <a:rPr lang="en-US" sz="2000" dirty="0" err="1">
                <a:latin typeface="Times New Roman" panose="02020603050405020304" pitchFamily="18" charset="0"/>
                <a:cs typeface="Times New Roman" panose="02020603050405020304" pitchFamily="18" charset="0"/>
              </a:rPr>
              <a:t>ie</a:t>
            </a:r>
            <a:r>
              <a:rPr lang="en-US" sz="2000" dirty="0">
                <a:latin typeface="Times New Roman" panose="02020603050405020304" pitchFamily="18" charset="0"/>
                <a:cs typeface="Times New Roman" panose="02020603050405020304" pitchFamily="18" charset="0"/>
              </a:rPr>
              <a:t>, it reduces the role of different factors which causes illness to cellular level only).</a:t>
            </a:r>
          </a:p>
        </p:txBody>
      </p:sp>
    </p:spTree>
    <p:extLst>
      <p:ext uri="{BB962C8B-B14F-4D97-AF65-F5344CB8AC3E}">
        <p14:creationId xmlns:p14="http://schemas.microsoft.com/office/powerpoint/2010/main" val="36676731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831C59-42E7-4577-B45C-5EA0CDF8548D}"/>
              </a:ext>
            </a:extLst>
          </p:cNvPr>
          <p:cNvSpPr>
            <a:spLocks noGrp="1"/>
          </p:cNvSpPr>
          <p:nvPr>
            <p:ph idx="1"/>
          </p:nvPr>
        </p:nvSpPr>
        <p:spPr>
          <a:xfrm>
            <a:off x="1024128" y="623455"/>
            <a:ext cx="9720073" cy="5685905"/>
          </a:xfrm>
        </p:spPr>
        <p:txBody>
          <a:bodyPr>
            <a:normAutofit/>
          </a:bodyPr>
          <a:lstStyle/>
          <a:p>
            <a:pPr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Denied the importance of psychosocial aspects related to illness.</a:t>
            </a:r>
          </a:p>
          <a:p>
            <a:pPr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It has difficulty accounting for why a particular set of somatic conditions need not inevitably lead to illness.</a:t>
            </a:r>
          </a:p>
          <a:p>
            <a:pPr marL="0" indent="0" algn="just">
              <a:lnSpc>
                <a:spcPct val="150000"/>
              </a:lnSpc>
              <a:buNone/>
            </a:pPr>
            <a:r>
              <a:rPr lang="en-IN" sz="2000" b="1" u="sng" dirty="0">
                <a:latin typeface="Times New Roman" panose="02020603050405020304" pitchFamily="18" charset="0"/>
                <a:cs typeface="Times New Roman" panose="02020603050405020304" pitchFamily="18" charset="0"/>
              </a:rPr>
              <a:t>Biopsychosocial model</a:t>
            </a:r>
            <a:endParaRPr lang="en-US" sz="2000" b="1" u="sng" dirty="0">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Give importance on biological, psychological and social aspects of illness.</a:t>
            </a:r>
          </a:p>
          <a:p>
            <a:pPr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Explain illness on macrolevel processes.</a:t>
            </a:r>
          </a:p>
          <a:p>
            <a:pPr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Based on General system theory which states that all levels of organization in any entity are linked to each other hierarchically and that change in any one level will affect change in all other levels.</a:t>
            </a:r>
          </a:p>
          <a:p>
            <a:pPr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According to this model, health, illness and medical care are inter related.</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48278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9959A8-0A33-4512-B81B-4011AFBC90F2}"/>
              </a:ext>
            </a:extLst>
          </p:cNvPr>
          <p:cNvSpPr>
            <a:spLocks noGrp="1"/>
          </p:cNvSpPr>
          <p:nvPr>
            <p:ph idx="1"/>
          </p:nvPr>
        </p:nvSpPr>
        <p:spPr>
          <a:xfrm>
            <a:off x="1024128" y="637309"/>
            <a:ext cx="9720073" cy="5672051"/>
          </a:xfrm>
        </p:spPr>
        <p:txBody>
          <a:bodyPr>
            <a:norm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Clinical implications of biopsychosocial model</a:t>
            </a:r>
          </a:p>
          <a:p>
            <a:pPr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The process of diagnosis can benefit from understanding the interacting role of biological, psychological and social factors in assessing a person’s health or illness.</a:t>
            </a:r>
          </a:p>
          <a:p>
            <a:pPr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Recommendation for treatment can focus on all three sets of factors.</a:t>
            </a:r>
          </a:p>
          <a:p>
            <a:pPr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The model makes explicit the significance of the relationship between patient and practitioner.</a:t>
            </a:r>
          </a:p>
          <a:p>
            <a:pPr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An effective patient-practitioner relationship can improve a patient’s use of services, the efficacy of treatment, and the rapidity with which illness is resolved.</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3646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9E350-04C2-460D-B8E6-1ADDB1ADA0FC}"/>
              </a:ext>
            </a:extLst>
          </p:cNvPr>
          <p:cNvSpPr>
            <a:spLocks noGrp="1"/>
          </p:cNvSpPr>
          <p:nvPr>
            <p:ph type="title"/>
          </p:nvPr>
        </p:nvSpPr>
        <p:spPr>
          <a:xfrm>
            <a:off x="927146" y="548640"/>
            <a:ext cx="9720072" cy="698269"/>
          </a:xfrm>
        </p:spPr>
        <p:txBody>
          <a:bodyPr>
            <a:normAutofit/>
          </a:bodyPr>
          <a:lstStyle/>
          <a:p>
            <a:r>
              <a:rPr lang="en-US" sz="2400" dirty="0">
                <a:latin typeface="Times New Roman" panose="02020603050405020304" pitchFamily="18" charset="0"/>
                <a:cs typeface="Times New Roman" panose="02020603050405020304" pitchFamily="18" charset="0"/>
              </a:rPr>
              <a:t>HEALTH PSYCHOLOGY</a:t>
            </a:r>
            <a:endParaRPr lang="en-IN" sz="24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A0516B5-86E2-42C7-998E-42ADD17160CC}"/>
              </a:ext>
            </a:extLst>
          </p:cNvPr>
          <p:cNvSpPr>
            <a:spLocks noGrp="1"/>
          </p:cNvSpPr>
          <p:nvPr>
            <p:ph idx="1"/>
          </p:nvPr>
        </p:nvSpPr>
        <p:spPr>
          <a:xfrm>
            <a:off x="1024129" y="1094509"/>
            <a:ext cx="9720073" cy="5214851"/>
          </a:xfrm>
        </p:spPr>
        <p:txBody>
          <a:bodyPr>
            <a:normAutofit fontScale="92500" lnSpcReduction="20000"/>
          </a:bodyPr>
          <a:lstStyle/>
          <a:p>
            <a:pPr algn="just"/>
            <a:endParaRPr lang="en-US" dirty="0"/>
          </a:p>
          <a:p>
            <a:pPr algn="just">
              <a:lnSpc>
                <a:spcPct val="150000"/>
              </a:lnSpc>
              <a:buFont typeface="Wingdings" panose="05000000000000000000" pitchFamily="2" charset="2"/>
              <a:buChar char="v"/>
            </a:pPr>
            <a:r>
              <a:rPr lang="en-IN" sz="2000" dirty="0">
                <a:latin typeface="Times New Roman" panose="02020603050405020304" pitchFamily="18" charset="0"/>
                <a:cs typeface="Times New Roman" panose="02020603050405020304" pitchFamily="18" charset="0"/>
              </a:rPr>
              <a:t> According to Matarazzo, (1980) Health psychology represents educational, scientific and professional contributions of psychology to the </a:t>
            </a:r>
          </a:p>
          <a:p>
            <a:pPr marL="514350" indent="-514350" algn="just">
              <a:lnSpc>
                <a:spcPct val="150000"/>
              </a:lnSpc>
              <a:buFont typeface="+mj-lt"/>
              <a:buAutoNum type="romanLcPeriod"/>
            </a:pPr>
            <a:r>
              <a:rPr lang="en-IN" sz="2000" dirty="0">
                <a:latin typeface="Times New Roman" panose="02020603050405020304" pitchFamily="18" charset="0"/>
                <a:cs typeface="Times New Roman" panose="02020603050405020304" pitchFamily="18" charset="0"/>
              </a:rPr>
              <a:t>Promotion and maintenance of health</a:t>
            </a:r>
          </a:p>
          <a:p>
            <a:pPr marL="514350" indent="-514350" algn="just">
              <a:lnSpc>
                <a:spcPct val="150000"/>
              </a:lnSpc>
              <a:buFont typeface="+mj-lt"/>
              <a:buAutoNum type="romanLcPeriod"/>
            </a:pPr>
            <a:r>
              <a:rPr lang="en-IN" sz="2000" dirty="0">
                <a:latin typeface="Times New Roman" panose="02020603050405020304" pitchFamily="18" charset="0"/>
                <a:cs typeface="Times New Roman" panose="02020603050405020304" pitchFamily="18" charset="0"/>
              </a:rPr>
              <a:t>The prevention and treatment of illness</a:t>
            </a:r>
          </a:p>
          <a:p>
            <a:pPr marL="514350" indent="-514350" algn="just">
              <a:lnSpc>
                <a:spcPct val="150000"/>
              </a:lnSpc>
              <a:buFont typeface="+mj-lt"/>
              <a:buAutoNum type="romanLcPeriod"/>
            </a:pPr>
            <a:r>
              <a:rPr lang="en-IN" sz="2000" dirty="0">
                <a:latin typeface="Times New Roman" panose="02020603050405020304" pitchFamily="18" charset="0"/>
                <a:cs typeface="Times New Roman" panose="02020603050405020304" pitchFamily="18" charset="0"/>
              </a:rPr>
              <a:t>The identification of causes and correlates of health, illness and related dysfunction</a:t>
            </a:r>
          </a:p>
          <a:p>
            <a:pPr marL="514350" indent="-514350" algn="just">
              <a:lnSpc>
                <a:spcPct val="150000"/>
              </a:lnSpc>
              <a:buFont typeface="+mj-lt"/>
              <a:buAutoNum type="romanLcPeriod"/>
            </a:pPr>
            <a:r>
              <a:rPr lang="en-IN" sz="2000" dirty="0">
                <a:latin typeface="Times New Roman" panose="02020603050405020304" pitchFamily="18" charset="0"/>
                <a:cs typeface="Times New Roman" panose="02020603050405020304" pitchFamily="18" charset="0"/>
              </a:rPr>
              <a:t>The improvement of health care system and health policy formation</a:t>
            </a:r>
          </a:p>
          <a:p>
            <a:pPr marL="514350" indent="-514350" algn="just">
              <a:lnSpc>
                <a:spcPct val="150000"/>
              </a:lnSpc>
              <a:buFont typeface="+mj-lt"/>
              <a:buAutoNum type="romanLcPeriod"/>
            </a:pPr>
            <a:endParaRPr lang="en-IN" sz="2000" dirty="0">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v"/>
            </a:pPr>
            <a:r>
              <a:rPr lang="en-IN" sz="2000" dirty="0">
                <a:latin typeface="Times New Roman" panose="02020603050405020304" pitchFamily="18" charset="0"/>
                <a:cs typeface="Times New Roman" panose="02020603050405020304" pitchFamily="18" charset="0"/>
              </a:rPr>
              <a:t> Health psychology is devoted to understanding psychological influences on how people stay healthy, why they become ill, and how they respond when they do get ill. </a:t>
            </a:r>
          </a:p>
          <a:p>
            <a:pPr marL="514350" indent="-514350" algn="just">
              <a:lnSpc>
                <a:spcPct val="150000"/>
              </a:lnSpc>
              <a:buFont typeface="+mj-lt"/>
              <a:buAutoNum type="romanLcPeriod"/>
            </a:pPr>
            <a:endParaRPr lang="en-IN" sz="2000" dirty="0">
              <a:latin typeface="Times New Roman" panose="02020603050405020304" pitchFamily="18" charset="0"/>
              <a:cs typeface="Times New Roman" panose="02020603050405020304" pitchFamily="18" charset="0"/>
            </a:endParaRPr>
          </a:p>
          <a:p>
            <a:pPr marL="514350" indent="-514350" algn="just">
              <a:lnSpc>
                <a:spcPct val="150000"/>
              </a:lnSpc>
              <a:buFont typeface="+mj-lt"/>
              <a:buAutoNum type="romanLcPeriod"/>
            </a:pPr>
            <a:endParaRPr lang="en-IN" sz="2000" dirty="0">
              <a:latin typeface="Times New Roman" panose="02020603050405020304" pitchFamily="18" charset="0"/>
              <a:cs typeface="Times New Roman" panose="02020603050405020304" pitchFamily="18" charset="0"/>
            </a:endParaRPr>
          </a:p>
          <a:p>
            <a:pPr marL="514350" indent="-514350" algn="just">
              <a:lnSpc>
                <a:spcPct val="150000"/>
              </a:lnSpc>
              <a:buFont typeface="+mj-lt"/>
              <a:buAutoNum type="romanLcPeriod"/>
            </a:pPr>
            <a:endParaRPr lang="en-IN" sz="2000" dirty="0">
              <a:latin typeface="Times New Roman" panose="02020603050405020304" pitchFamily="18" charset="0"/>
              <a:cs typeface="Times New Roman" panose="02020603050405020304" pitchFamily="18" charset="0"/>
            </a:endParaRPr>
          </a:p>
          <a:p>
            <a:pPr marL="514350" indent="-514350" algn="just">
              <a:lnSpc>
                <a:spcPct val="150000"/>
              </a:lnSpc>
              <a:buFont typeface="+mj-lt"/>
              <a:buAutoNum type="romanLcPeriod"/>
            </a:pP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03462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1C1D74-0495-4798-831D-A25C20612A34}"/>
              </a:ext>
            </a:extLst>
          </p:cNvPr>
          <p:cNvSpPr>
            <a:spLocks noGrp="1"/>
          </p:cNvSpPr>
          <p:nvPr>
            <p:ph idx="1"/>
          </p:nvPr>
        </p:nvSpPr>
        <p:spPr>
          <a:xfrm>
            <a:off x="1024128" y="443345"/>
            <a:ext cx="9720073" cy="5866015"/>
          </a:xfrm>
        </p:spPr>
        <p:txBody>
          <a:bodyPr>
            <a:normAutofit/>
          </a:bodyPr>
          <a:lstStyle/>
          <a:p>
            <a:pPr algn="just">
              <a:lnSpc>
                <a:spcPct val="150000"/>
              </a:lnSpc>
            </a:pPr>
            <a:r>
              <a:rPr lang="en-US" sz="2000" dirty="0">
                <a:latin typeface="Times New Roman" panose="02020603050405020304" pitchFamily="18" charset="0"/>
                <a:cs typeface="Times New Roman" panose="02020603050405020304" pitchFamily="18" charset="0"/>
              </a:rPr>
              <a:t>RESEARCH METHODS IN HEALTH PSYCHOLOGY</a:t>
            </a:r>
          </a:p>
          <a:p>
            <a:pPr marL="0" indent="0" algn="just">
              <a:lnSpc>
                <a:spcPct val="150000"/>
              </a:lnSpc>
              <a:buNone/>
            </a:pPr>
            <a:r>
              <a:rPr lang="en-US" sz="2000" dirty="0">
                <a:latin typeface="Times New Roman" panose="02020603050405020304" pitchFamily="18" charset="0"/>
                <a:cs typeface="Times New Roman" panose="02020603050405020304" pitchFamily="18" charset="0"/>
              </a:rPr>
              <a:t>1. Experiments </a:t>
            </a:r>
          </a:p>
          <a:p>
            <a:pPr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Randomized clinical trials</a:t>
            </a:r>
          </a:p>
          <a:p>
            <a:pPr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Evidence- based medicine </a:t>
            </a:r>
          </a:p>
          <a:p>
            <a:pPr marL="0" indent="0" algn="just">
              <a:lnSpc>
                <a:spcPct val="150000"/>
              </a:lnSpc>
              <a:buNone/>
            </a:pPr>
            <a:r>
              <a:rPr lang="en-IN" sz="2000" dirty="0">
                <a:latin typeface="Times New Roman" panose="02020603050405020304" pitchFamily="18" charset="0"/>
                <a:cs typeface="Times New Roman" panose="02020603050405020304" pitchFamily="18" charset="0"/>
              </a:rPr>
              <a:t>2. Correlational studies</a:t>
            </a:r>
          </a:p>
          <a:p>
            <a:pPr marL="0" indent="0" algn="just">
              <a:lnSpc>
                <a:spcPct val="150000"/>
              </a:lnSpc>
              <a:buNone/>
            </a:pPr>
            <a:r>
              <a:rPr lang="en-IN" sz="2000" dirty="0">
                <a:latin typeface="Times New Roman" panose="02020603050405020304" pitchFamily="18" charset="0"/>
                <a:cs typeface="Times New Roman" panose="02020603050405020304" pitchFamily="18" charset="0"/>
              </a:rPr>
              <a:t>3. Prospective and Retrospective Designs</a:t>
            </a:r>
          </a:p>
          <a:p>
            <a:pPr marL="0" indent="0" algn="just">
              <a:lnSpc>
                <a:spcPct val="150000"/>
              </a:lnSpc>
              <a:buNone/>
            </a:pPr>
            <a:r>
              <a:rPr lang="en-IN" sz="2000" dirty="0">
                <a:latin typeface="Times New Roman" panose="02020603050405020304" pitchFamily="18" charset="0"/>
                <a:cs typeface="Times New Roman" panose="02020603050405020304" pitchFamily="18" charset="0"/>
              </a:rPr>
              <a:t>4. Epidemiology </a:t>
            </a:r>
          </a:p>
          <a:p>
            <a:pPr algn="just">
              <a:lnSpc>
                <a:spcPct val="150000"/>
              </a:lnSpc>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Morbidity </a:t>
            </a:r>
          </a:p>
          <a:p>
            <a:pPr algn="just">
              <a:lnSpc>
                <a:spcPct val="150000"/>
              </a:lnSpc>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Mortality </a:t>
            </a:r>
          </a:p>
        </p:txBody>
      </p:sp>
    </p:spTree>
    <p:extLst>
      <p:ext uri="{BB962C8B-B14F-4D97-AF65-F5344CB8AC3E}">
        <p14:creationId xmlns:p14="http://schemas.microsoft.com/office/powerpoint/2010/main" val="1687374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4F1C7-EDDC-4E88-8F86-6FA88940542F}"/>
              </a:ext>
            </a:extLst>
          </p:cNvPr>
          <p:cNvSpPr>
            <a:spLocks noGrp="1"/>
          </p:cNvSpPr>
          <p:nvPr>
            <p:ph type="title"/>
          </p:nvPr>
        </p:nvSpPr>
        <p:spPr/>
        <p:txBody>
          <a:bodyPr>
            <a:normAutofit/>
          </a:bodyPr>
          <a:lstStyle/>
          <a:p>
            <a:r>
              <a:rPr lang="en-US" sz="2000" b="1" dirty="0">
                <a:latin typeface="Times New Roman" panose="02020603050405020304" pitchFamily="18" charset="0"/>
                <a:cs typeface="Times New Roman" panose="02020603050405020304" pitchFamily="18" charset="0"/>
              </a:rPr>
              <a:t>health </a:t>
            </a:r>
            <a:r>
              <a:rPr lang="en-US" sz="2000" dirty="0">
                <a:latin typeface="Times New Roman" panose="02020603050405020304" pitchFamily="18" charset="0"/>
                <a:cs typeface="Times New Roman" panose="02020603050405020304" pitchFamily="18" charset="0"/>
              </a:rPr>
              <a:t> </a:t>
            </a:r>
            <a:r>
              <a:rPr lang="en-US" dirty="0"/>
              <a:t>                                                                                                                                                 </a:t>
            </a:r>
            <a:endParaRPr lang="en-IN" dirty="0"/>
          </a:p>
        </p:txBody>
      </p:sp>
      <p:sp>
        <p:nvSpPr>
          <p:cNvPr id="12" name="Content Placeholder 11">
            <a:extLst>
              <a:ext uri="{FF2B5EF4-FFF2-40B4-BE49-F238E27FC236}">
                <a16:creationId xmlns:a16="http://schemas.microsoft.com/office/drawing/2014/main" id="{8BA4B290-5FBE-4144-8EB8-E3C2727DB5D6}"/>
              </a:ext>
            </a:extLst>
          </p:cNvPr>
          <p:cNvSpPr>
            <a:spLocks noGrp="1"/>
          </p:cNvSpPr>
          <p:nvPr>
            <p:ph idx="1"/>
          </p:nvPr>
        </p:nvSpPr>
        <p:spPr/>
        <p:txBody>
          <a:bodyPr>
            <a:normAutofit/>
          </a:bodyPr>
          <a:lstStyle/>
          <a:p>
            <a:pPr algn="just">
              <a:lnSpc>
                <a:spcPct val="150000"/>
              </a:lnSpc>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 Health is the complete state of physical, mental and social well being and not merely the absence of disease or illness ( WHO, 1948).</a:t>
            </a:r>
          </a:p>
          <a:p>
            <a:pPr algn="just">
              <a:lnSpc>
                <a:spcPct val="150000"/>
              </a:lnSpc>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 Rather than defining health as the absence of illness, health is recognized to be an achievement involving balance among physical, mental and social well being.  </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6008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65364-6B49-4C05-94AF-B8BA680F4F2D}"/>
              </a:ext>
            </a:extLst>
          </p:cNvPr>
          <p:cNvSpPr>
            <a:spLocks noGrp="1"/>
          </p:cNvSpPr>
          <p:nvPr>
            <p:ph type="title"/>
          </p:nvPr>
        </p:nvSpPr>
        <p:spPr/>
        <p:txBody>
          <a:bodyPr>
            <a:normAutofit/>
          </a:bodyPr>
          <a:lstStyle/>
          <a:p>
            <a:r>
              <a:rPr lang="en-US" sz="2000" b="1" dirty="0">
                <a:latin typeface="Times New Roman" panose="02020603050405020304" pitchFamily="18" charset="0"/>
                <a:cs typeface="Times New Roman" panose="02020603050405020304" pitchFamily="18" charset="0"/>
              </a:rPr>
              <a:t>ORIGIN OFHEALTH PSYCHOLOGY</a:t>
            </a:r>
            <a:endParaRPr lang="en-IN" sz="20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152CB567-D864-4B03-A1E9-FA76CA5B84FB}"/>
              </a:ext>
            </a:extLst>
          </p:cNvPr>
          <p:cNvSpPr>
            <a:spLocks noGrp="1"/>
          </p:cNvSpPr>
          <p:nvPr>
            <p:ph idx="1"/>
          </p:nvPr>
        </p:nvSpPr>
        <p:spPr>
          <a:xfrm>
            <a:off x="1024128" y="1607127"/>
            <a:ext cx="9720073" cy="5126182"/>
          </a:xfrm>
        </p:spPr>
        <p:txBody>
          <a:bodyPr>
            <a:normAutofit/>
          </a:bodyPr>
          <a:lstStyle/>
          <a:p>
            <a:r>
              <a:rPr lang="en-US" sz="2000" b="1" u="sng" dirty="0">
                <a:latin typeface="Times New Roman" panose="02020603050405020304" pitchFamily="18" charset="0"/>
                <a:cs typeface="Times New Roman" panose="02020603050405020304" pitchFamily="18" charset="0"/>
              </a:rPr>
              <a:t>Mind-Body relationship</a:t>
            </a:r>
          </a:p>
          <a:p>
            <a:pPr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 In the earliest times, the mind and body were considered a unit. </a:t>
            </a:r>
          </a:p>
          <a:p>
            <a:pPr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Early cultures believed that disease arises when evil spirits enter the body and that these spirits can be exorcised through the treatment processes.</a:t>
            </a:r>
          </a:p>
          <a:p>
            <a:pPr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Archaeologists have found stone age skulls with small holes in them that are believed to have been made intentionally with sharp stone tools. </a:t>
            </a:r>
          </a:p>
          <a:p>
            <a:pPr marL="0" indent="0" algn="just">
              <a:lnSpc>
                <a:spcPct val="150000"/>
              </a:lnSpc>
              <a:buNone/>
            </a:pPr>
            <a:r>
              <a:rPr lang="en-US" sz="2000" dirty="0">
                <a:latin typeface="Times New Roman" panose="02020603050405020304" pitchFamily="18" charset="0"/>
                <a:cs typeface="Times New Roman" panose="02020603050405020304" pitchFamily="18" charset="0"/>
              </a:rPr>
              <a:t> This procedure called </a:t>
            </a:r>
            <a:r>
              <a:rPr lang="en-US" sz="2000" dirty="0">
                <a:solidFill>
                  <a:srgbClr val="FF0000"/>
                </a:solidFill>
                <a:latin typeface="Times New Roman" panose="02020603050405020304" pitchFamily="18" charset="0"/>
                <a:cs typeface="Times New Roman" panose="02020603050405020304" pitchFamily="18" charset="0"/>
              </a:rPr>
              <a:t>trephination</a:t>
            </a:r>
            <a:r>
              <a:rPr lang="en-US" sz="2000" dirty="0">
                <a:latin typeface="Times New Roman" panose="02020603050405020304" pitchFamily="18" charset="0"/>
                <a:cs typeface="Times New Roman" panose="02020603050405020304" pitchFamily="18" charset="0"/>
              </a:rPr>
              <a:t>, allowed the evil spirit to leave the body while the         physician, ‘</a:t>
            </a:r>
            <a:r>
              <a:rPr lang="en-US" sz="2000" dirty="0">
                <a:solidFill>
                  <a:srgbClr val="FF0000"/>
                </a:solidFill>
                <a:latin typeface="Times New Roman" panose="02020603050405020304" pitchFamily="18" charset="0"/>
                <a:cs typeface="Times New Roman" panose="02020603050405020304" pitchFamily="18" charset="0"/>
              </a:rPr>
              <a:t>shaman</a:t>
            </a:r>
            <a:r>
              <a:rPr lang="en-US" sz="2000" dirty="0">
                <a:latin typeface="Times New Roman" panose="02020603050405020304" pitchFamily="18" charset="0"/>
                <a:cs typeface="Times New Roman" panose="02020603050405020304" pitchFamily="18" charset="0"/>
              </a:rPr>
              <a:t>’ performed the treatment ritual</a:t>
            </a:r>
            <a:r>
              <a:rPr lang="en-IN" sz="2000" dirty="0">
                <a:latin typeface="Times New Roman" panose="02020603050405020304" pitchFamily="18" charset="0"/>
                <a:cs typeface="Times New Roman" panose="02020603050405020304" pitchFamily="18" charset="0"/>
              </a:rPr>
              <a:t>.</a:t>
            </a:r>
          </a:p>
          <a:p>
            <a:pPr marL="0" indent="0" algn="just">
              <a:buNone/>
            </a:pP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2107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B4131B9-FDE2-464F-BC76-4B4BE16F8574}"/>
              </a:ext>
            </a:extLst>
          </p:cNvPr>
          <p:cNvSpPr>
            <a:spLocks noGrp="1"/>
          </p:cNvSpPr>
          <p:nvPr>
            <p:ph idx="1"/>
          </p:nvPr>
        </p:nvSpPr>
        <p:spPr>
          <a:xfrm>
            <a:off x="1023938" y="636588"/>
            <a:ext cx="9720262" cy="5195887"/>
          </a:xfrm>
        </p:spPr>
        <p:txBody>
          <a:bodyPr>
            <a:normAutofit fontScale="97500" lnSpcReduction="10000"/>
          </a:bodyPr>
          <a:lstStyle/>
          <a:p>
            <a:pPr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Greeks were among the earliest civilizations to identify the role of bodily functioning in health and illness.</a:t>
            </a:r>
          </a:p>
          <a:p>
            <a:pPr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They developed a </a:t>
            </a:r>
            <a:r>
              <a:rPr lang="en-US" sz="2000" dirty="0">
                <a:solidFill>
                  <a:srgbClr val="0070C0"/>
                </a:solidFill>
                <a:latin typeface="Times New Roman" panose="02020603050405020304" pitchFamily="18" charset="0"/>
                <a:cs typeface="Times New Roman" panose="02020603050405020304" pitchFamily="18" charset="0"/>
              </a:rPr>
              <a:t>humoral theory </a:t>
            </a:r>
            <a:r>
              <a:rPr lang="en-US" sz="2000" dirty="0">
                <a:latin typeface="Times New Roman" panose="02020603050405020304" pitchFamily="18" charset="0"/>
                <a:cs typeface="Times New Roman" panose="02020603050405020304" pitchFamily="18" charset="0"/>
              </a:rPr>
              <a:t>of illness, which was first proposed by </a:t>
            </a:r>
            <a:r>
              <a:rPr lang="en-US" sz="2000" dirty="0">
                <a:solidFill>
                  <a:srgbClr val="00B050"/>
                </a:solidFill>
                <a:latin typeface="Times New Roman" panose="02020603050405020304" pitchFamily="18" charset="0"/>
                <a:cs typeface="Times New Roman" panose="02020603050405020304" pitchFamily="18" charset="0"/>
              </a:rPr>
              <a:t>Hippocrates</a:t>
            </a:r>
            <a:r>
              <a:rPr lang="en-US" sz="2000" dirty="0">
                <a:latin typeface="Times New Roman" panose="02020603050405020304" pitchFamily="18" charset="0"/>
                <a:cs typeface="Times New Roman" panose="02020603050405020304" pitchFamily="18" charset="0"/>
              </a:rPr>
              <a:t> and later expanded by </a:t>
            </a:r>
            <a:r>
              <a:rPr lang="en-US" sz="2000" dirty="0">
                <a:solidFill>
                  <a:srgbClr val="00B050"/>
                </a:solidFill>
                <a:latin typeface="Times New Roman" panose="02020603050405020304" pitchFamily="18" charset="0"/>
                <a:cs typeface="Times New Roman" panose="02020603050405020304" pitchFamily="18" charset="0"/>
              </a:rPr>
              <a:t>Galen.</a:t>
            </a:r>
          </a:p>
          <a:p>
            <a:pPr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According to this view, disease arise when the four circulating fluids of the body- blood, black bile, yellow bile and phlegm- are out of balance.</a:t>
            </a:r>
          </a:p>
          <a:p>
            <a:pPr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The function of the treatment is to restore balance among the humors.</a:t>
            </a:r>
          </a:p>
          <a:p>
            <a:pPr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Specific personality types were believed to be associated with bodily temperaments in which one of the four humors predominated. They considered disease states to bodily factors but believed that these factors can also have an impact on the mind. </a:t>
            </a:r>
          </a:p>
          <a:p>
            <a:pPr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0" indent="0" algn="just">
              <a:lnSpc>
                <a:spcPct val="150000"/>
              </a:lnSpc>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6837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0B98B6-C1CB-45EB-A5E9-8B1814C0FCA6}"/>
              </a:ext>
            </a:extLst>
          </p:cNvPr>
          <p:cNvSpPr>
            <a:spLocks noGrp="1"/>
          </p:cNvSpPr>
          <p:nvPr>
            <p:ph idx="1"/>
          </p:nvPr>
        </p:nvSpPr>
        <p:spPr>
          <a:xfrm>
            <a:off x="1024128" y="720436"/>
            <a:ext cx="9720073" cy="5588924"/>
          </a:xfrm>
        </p:spPr>
        <p:txBody>
          <a:bodyPr>
            <a:normAutofit fontScale="92500" lnSpcReduction="20000"/>
          </a:bodyPr>
          <a:lstStyle/>
          <a:p>
            <a:pPr algn="just">
              <a:lnSpc>
                <a:spcPct val="150000"/>
              </a:lnSpc>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In the middle ages, super natural explanations of illness were again came.</a:t>
            </a:r>
          </a:p>
          <a:p>
            <a:pPr algn="just">
              <a:lnSpc>
                <a:spcPct val="150000"/>
              </a:lnSpc>
              <a:buFont typeface="Wingdings" panose="05000000000000000000" pitchFamily="2" charset="2"/>
              <a:buChar char="v"/>
            </a:pPr>
            <a:r>
              <a:rPr lang="en-US" sz="2000" dirty="0">
                <a:solidFill>
                  <a:srgbClr val="0070C0"/>
                </a:solidFill>
                <a:latin typeface="Times New Roman" panose="02020603050405020304" pitchFamily="18" charset="0"/>
                <a:cs typeface="Times New Roman" panose="02020603050405020304" pitchFamily="18" charset="0"/>
              </a:rPr>
              <a:t>Mysticism</a:t>
            </a:r>
            <a:r>
              <a:rPr lang="en-US" sz="2000" dirty="0">
                <a:latin typeface="Times New Roman" panose="02020603050405020304" pitchFamily="18" charset="0"/>
                <a:cs typeface="Times New Roman" panose="02020603050405020304" pitchFamily="18" charset="0"/>
              </a:rPr>
              <a:t> and </a:t>
            </a:r>
            <a:r>
              <a:rPr lang="en-US" sz="2000" dirty="0">
                <a:solidFill>
                  <a:srgbClr val="0070C0"/>
                </a:solidFill>
                <a:latin typeface="Times New Roman" panose="02020603050405020304" pitchFamily="18" charset="0"/>
                <a:cs typeface="Times New Roman" panose="02020603050405020304" pitchFamily="18" charset="0"/>
              </a:rPr>
              <a:t>demonology </a:t>
            </a:r>
            <a:r>
              <a:rPr lang="en-US" sz="2000" dirty="0">
                <a:latin typeface="Times New Roman" panose="02020603050405020304" pitchFamily="18" charset="0"/>
                <a:cs typeface="Times New Roman" panose="02020603050405020304" pitchFamily="18" charset="0"/>
              </a:rPr>
              <a:t>dominated concepts of disease, which was seen as God’s punishment for evil doing. Cure often consisted of driving out evil by torturing the body. Later this therapy was replaced by prayer and good works.</a:t>
            </a:r>
          </a:p>
          <a:p>
            <a:pPr algn="just">
              <a:lnSpc>
                <a:spcPct val="150000"/>
              </a:lnSpc>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During this time church was the guardian of medical knowledge. And as a result medical practices took on religious tone.</a:t>
            </a:r>
          </a:p>
          <a:p>
            <a:pPr algn="just">
              <a:lnSpc>
                <a:spcPct val="150000"/>
              </a:lnSpc>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Great strides have been made in the technological basis of medical practice in the renaissance and continuing up to the present day. </a:t>
            </a:r>
          </a:p>
          <a:p>
            <a:pPr algn="just">
              <a:lnSpc>
                <a:spcPct val="150000"/>
              </a:lnSpc>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Most notable among these were </a:t>
            </a:r>
            <a:r>
              <a:rPr lang="en-US" sz="2000" dirty="0">
                <a:solidFill>
                  <a:srgbClr val="00B050"/>
                </a:solidFill>
                <a:latin typeface="Times New Roman" panose="02020603050405020304" pitchFamily="18" charset="0"/>
                <a:cs typeface="Times New Roman" panose="02020603050405020304" pitchFamily="18" charset="0"/>
              </a:rPr>
              <a:t>Anton Van Leeuwenhoek's </a:t>
            </a:r>
            <a:r>
              <a:rPr lang="en-US" sz="2000" dirty="0">
                <a:latin typeface="Times New Roman" panose="02020603050405020304" pitchFamily="18" charset="0"/>
                <a:cs typeface="Times New Roman" panose="02020603050405020304" pitchFamily="18" charset="0"/>
              </a:rPr>
              <a:t>work in microscopy.   </a:t>
            </a:r>
          </a:p>
          <a:p>
            <a:pPr algn="just">
              <a:lnSpc>
                <a:spcPct val="150000"/>
              </a:lnSpc>
              <a:buFont typeface="Wingdings" panose="05000000000000000000" pitchFamily="2" charset="2"/>
              <a:buChar char="v"/>
            </a:pPr>
            <a:r>
              <a:rPr lang="en-US" sz="2000" dirty="0">
                <a:solidFill>
                  <a:srgbClr val="00B050"/>
                </a:solidFill>
                <a:latin typeface="Times New Roman" panose="02020603050405020304" pitchFamily="18" charset="0"/>
                <a:cs typeface="Times New Roman" panose="02020603050405020304" pitchFamily="18" charset="0"/>
              </a:rPr>
              <a:t>Giovanni Morgagni</a:t>
            </a:r>
            <a:r>
              <a:rPr lang="en-US" sz="2000" dirty="0">
                <a:latin typeface="Times New Roman" panose="02020603050405020304" pitchFamily="18" charset="0"/>
                <a:cs typeface="Times New Roman" panose="02020603050405020304" pitchFamily="18" charset="0"/>
              </a:rPr>
              <a:t>’s contributions to autopsy were among them. </a:t>
            </a:r>
          </a:p>
          <a:p>
            <a:pPr algn="just">
              <a:lnSpc>
                <a:spcPct val="150000"/>
              </a:lnSpc>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Both of these laid the ground work for the rejection of the humoral theory of illness. </a:t>
            </a:r>
          </a:p>
          <a:p>
            <a:pPr algn="just">
              <a:lnSpc>
                <a:spcPct val="150000"/>
              </a:lnSpc>
              <a:buFont typeface="Wingdings" panose="05000000000000000000" pitchFamily="2" charset="2"/>
              <a:buChar char="v"/>
            </a:pPr>
            <a:endParaRPr lang="en-US" sz="2000" dirty="0">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v"/>
            </a:pPr>
            <a:endParaRPr lang="en-US" sz="2000" dirty="0">
              <a:latin typeface="Times New Roman" panose="02020603050405020304" pitchFamily="18" charset="0"/>
              <a:cs typeface="Times New Roman" panose="02020603050405020304" pitchFamily="18" charset="0"/>
            </a:endParaRPr>
          </a:p>
          <a:p>
            <a:pPr marL="0" indent="0" algn="just">
              <a:lnSpc>
                <a:spcPct val="150000"/>
              </a:lnSpc>
              <a:buNone/>
            </a:pPr>
            <a:endParaRPr lang="en-US" sz="2000" dirty="0">
              <a:latin typeface="Times New Roman" panose="02020603050405020304" pitchFamily="18" charset="0"/>
              <a:cs typeface="Times New Roman" panose="02020603050405020304" pitchFamily="18" charset="0"/>
            </a:endParaRPr>
          </a:p>
          <a:p>
            <a:pPr algn="just">
              <a:lnSpc>
                <a:spcPct val="150000"/>
              </a:lnSpc>
            </a:pP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8308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AA3EFC-B124-4B24-95BD-A0B207B60B33}"/>
              </a:ext>
            </a:extLst>
          </p:cNvPr>
          <p:cNvSpPr>
            <a:spLocks noGrp="1"/>
          </p:cNvSpPr>
          <p:nvPr>
            <p:ph idx="1"/>
          </p:nvPr>
        </p:nvSpPr>
        <p:spPr>
          <a:xfrm>
            <a:off x="1024128" y="665018"/>
            <a:ext cx="9720073" cy="5644342"/>
          </a:xfrm>
        </p:spPr>
        <p:txBody>
          <a:bodyPr>
            <a:normAutofit/>
          </a:bodyPr>
          <a:lstStyle/>
          <a:p>
            <a:pPr marL="0" indent="0" algn="just">
              <a:buNone/>
            </a:pPr>
            <a:r>
              <a:rPr lang="en-US" sz="2000" b="1" dirty="0">
                <a:latin typeface="Times New Roman" panose="02020603050405020304" pitchFamily="18" charset="0"/>
                <a:cs typeface="Times New Roman" panose="02020603050405020304" pitchFamily="18" charset="0"/>
              </a:rPr>
              <a:t>Psychoanalytic contribution</a:t>
            </a:r>
          </a:p>
          <a:p>
            <a:pPr algn="just">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This view began to change with the rise of modern psychology particularly with </a:t>
            </a:r>
            <a:r>
              <a:rPr lang="en-US" sz="2000" dirty="0">
                <a:solidFill>
                  <a:srgbClr val="00B050"/>
                </a:solidFill>
                <a:latin typeface="Times New Roman" panose="02020603050405020304" pitchFamily="18" charset="0"/>
                <a:cs typeface="Times New Roman" panose="02020603050405020304" pitchFamily="18" charset="0"/>
              </a:rPr>
              <a:t>Sigmund Freud’</a:t>
            </a:r>
            <a:r>
              <a:rPr lang="en-US" sz="2000" dirty="0">
                <a:latin typeface="Times New Roman" panose="02020603050405020304" pitchFamily="18" charset="0"/>
                <a:cs typeface="Times New Roman" panose="02020603050405020304" pitchFamily="18" charset="0"/>
              </a:rPr>
              <a:t>s early work on </a:t>
            </a:r>
            <a:r>
              <a:rPr lang="en-US" sz="2000" dirty="0">
                <a:solidFill>
                  <a:srgbClr val="0070C0"/>
                </a:solidFill>
                <a:latin typeface="Times New Roman" panose="02020603050405020304" pitchFamily="18" charset="0"/>
                <a:cs typeface="Times New Roman" panose="02020603050405020304" pitchFamily="18" charset="0"/>
              </a:rPr>
              <a:t>conversion hysteria</a:t>
            </a:r>
            <a:r>
              <a:rPr lang="en-US" sz="2000" dirty="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According to Freud, specific unconscious conflicts can produce particular physical disturbances that symbolize the repressed psychological conflict. </a:t>
            </a:r>
          </a:p>
          <a:p>
            <a:pPr algn="just">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In conversion hysteria, the patient converts the conflict into a symptom via the voluntary nervous system; he or she then becomes relatively free of anxiety the conflict would otherwise produce. </a:t>
            </a:r>
          </a:p>
          <a:p>
            <a:pPr algn="just">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Conversion hysteria- The conversion hysteria literature is full of intriguing but biologically impossible disturbances, such as glove anesthesia ( in which the hand, but not other parts of the arm, losses sensation) in response to highly stressful events.</a:t>
            </a:r>
          </a:p>
          <a:p>
            <a:pPr marL="0" indent="0" algn="just">
              <a:buNone/>
            </a:pPr>
            <a:r>
              <a:rPr lang="en-US" sz="2000" dirty="0">
                <a:latin typeface="Times New Roman" panose="02020603050405020304" pitchFamily="18" charset="0"/>
                <a:cs typeface="Times New Roman" panose="02020603050405020304" pitchFamily="18" charset="0"/>
              </a:rPr>
              <a:t> Other problems which are interpreted as forms of conversion hysteria, include sudden loss of speech, hearing or sight, tremors, muscular paralysis and eating disorders, such as anorexia nervosa and bulimia nervosa. </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0448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9328AB-E3C7-4612-A7EA-A2392F883AAF}"/>
              </a:ext>
            </a:extLst>
          </p:cNvPr>
          <p:cNvSpPr>
            <a:spLocks noGrp="1"/>
          </p:cNvSpPr>
          <p:nvPr>
            <p:ph idx="1"/>
          </p:nvPr>
        </p:nvSpPr>
        <p:spPr>
          <a:xfrm>
            <a:off x="954855" y="651164"/>
            <a:ext cx="9720073" cy="5638799"/>
          </a:xfrm>
        </p:spPr>
        <p:txBody>
          <a:bodyPr>
            <a:normAutofit lnSpcReduction="10000"/>
          </a:bodyPr>
          <a:lstStyle/>
          <a:p>
            <a:pPr algn="just">
              <a:lnSpc>
                <a:spcPct val="150000"/>
              </a:lnSpc>
            </a:pPr>
            <a:r>
              <a:rPr lang="en-US" sz="2000" b="1" dirty="0">
                <a:latin typeface="Times New Roman" panose="02020603050405020304" pitchFamily="18" charset="0"/>
                <a:cs typeface="Times New Roman" panose="02020603050405020304" pitchFamily="18" charset="0"/>
              </a:rPr>
              <a:t>Psychosomatic medicine </a:t>
            </a:r>
          </a:p>
          <a:p>
            <a:pPr algn="just">
              <a:lnSpc>
                <a:spcPct val="150000"/>
              </a:lnSpc>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The idea that specific illness are produced by individual’s internal conflicts was perpetuated in the work of </a:t>
            </a:r>
            <a:r>
              <a:rPr lang="en-US" sz="2000" dirty="0">
                <a:solidFill>
                  <a:srgbClr val="00B050"/>
                </a:solidFill>
                <a:latin typeface="Times New Roman" panose="02020603050405020304" pitchFamily="18" charset="0"/>
                <a:cs typeface="Times New Roman" panose="02020603050405020304" pitchFamily="18" charset="0"/>
              </a:rPr>
              <a:t>Flanders Dunbar </a:t>
            </a:r>
            <a:r>
              <a:rPr lang="en-US" sz="2000" dirty="0">
                <a:latin typeface="Times New Roman" panose="02020603050405020304" pitchFamily="18" charset="0"/>
                <a:cs typeface="Times New Roman" panose="02020603050405020304" pitchFamily="18" charset="0"/>
              </a:rPr>
              <a:t>and  </a:t>
            </a:r>
            <a:r>
              <a:rPr lang="en-US" sz="2000" dirty="0">
                <a:solidFill>
                  <a:srgbClr val="00B050"/>
                </a:solidFill>
                <a:latin typeface="Times New Roman" panose="02020603050405020304" pitchFamily="18" charset="0"/>
                <a:cs typeface="Times New Roman" panose="02020603050405020304" pitchFamily="18" charset="0"/>
              </a:rPr>
              <a:t>Franz Alexander </a:t>
            </a:r>
            <a:r>
              <a:rPr lang="en-US" sz="2000" dirty="0">
                <a:latin typeface="Times New Roman" panose="02020603050405020304" pitchFamily="18" charset="0"/>
                <a:cs typeface="Times New Roman" panose="02020603050405020304" pitchFamily="18" charset="0"/>
              </a:rPr>
              <a:t>in 1930s and 1940s. </a:t>
            </a:r>
          </a:p>
          <a:p>
            <a:pPr algn="just">
              <a:lnSpc>
                <a:spcPct val="150000"/>
              </a:lnSpc>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Unlike Freud, these researchers linked patterns of personality rather than a single specific conflict to specific illness.</a:t>
            </a:r>
          </a:p>
          <a:p>
            <a:pPr marL="0" indent="0" algn="just">
              <a:lnSpc>
                <a:spcPct val="150000"/>
              </a:lnSpc>
              <a:buNone/>
            </a:pPr>
            <a:r>
              <a:rPr lang="en-US" sz="2000" dirty="0">
                <a:latin typeface="Times New Roman" panose="02020603050405020304" pitchFamily="18" charset="0"/>
                <a:cs typeface="Times New Roman" panose="02020603050405020304" pitchFamily="18" charset="0"/>
              </a:rPr>
              <a:t>   for example, Alexander developed a profile of the ulcer-prone personality as someone whose disorder is caused primarily by excessive need for dependency and love. </a:t>
            </a:r>
          </a:p>
          <a:p>
            <a:pPr algn="just">
              <a:lnSpc>
                <a:spcPct val="150000"/>
              </a:lnSpc>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 Freud believed that conversion reactions occur via the voluntary nervous system with no necessary physiological changes, Dunbar and Alexander argued that conflicts produce anxiety, which become unconscious and takes a physiological toll on the body via autonomous nervous system. </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0516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1A6FB8-8B9B-46E4-8C03-E1F1C130CD38}"/>
              </a:ext>
            </a:extLst>
          </p:cNvPr>
          <p:cNvSpPr>
            <a:spLocks noGrp="1"/>
          </p:cNvSpPr>
          <p:nvPr>
            <p:ph idx="1"/>
          </p:nvPr>
        </p:nvSpPr>
        <p:spPr>
          <a:xfrm>
            <a:off x="1024128" y="734291"/>
            <a:ext cx="9720073" cy="5575069"/>
          </a:xfrm>
        </p:spPr>
        <p:txBody>
          <a:bodyPr>
            <a:normAutofit/>
          </a:bodyPr>
          <a:lstStyle/>
          <a:p>
            <a:pPr algn="just">
              <a:lnSpc>
                <a:spcPct val="150000"/>
              </a:lnSpc>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The continuous physiological changes eventually produce an actual organic disturbance.</a:t>
            </a:r>
          </a:p>
          <a:p>
            <a:pPr algn="just">
              <a:lnSpc>
                <a:spcPct val="150000"/>
              </a:lnSpc>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In the case of ulcer patients, repressed emotions resulting from frustrated dependency and love-seeking needs were said to increase the secretion of acid in the stomach, eventually eroding the stomach lining and producing ulcers. </a:t>
            </a:r>
          </a:p>
          <a:p>
            <a:pPr algn="just">
              <a:lnSpc>
                <a:spcPct val="150000"/>
              </a:lnSpc>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Dunbar’s and Alexander’s works helped shape the emerging field of psychosomatic medicine by offering profiles of particular disorders believed to be psychosomatic in origin, </a:t>
            </a:r>
            <a:r>
              <a:rPr lang="en-US" sz="2000" dirty="0" err="1">
                <a:latin typeface="Times New Roman" panose="02020603050405020304" pitchFamily="18" charset="0"/>
                <a:cs typeface="Times New Roman" panose="02020603050405020304" pitchFamily="18" charset="0"/>
              </a:rPr>
              <a:t>ie</a:t>
            </a:r>
            <a:r>
              <a:rPr lang="en-US" sz="2000" dirty="0">
                <a:latin typeface="Times New Roman" panose="02020603050405020304" pitchFamily="18" charset="0"/>
                <a:cs typeface="Times New Roman" panose="02020603050405020304" pitchFamily="18" charset="0"/>
              </a:rPr>
              <a:t>, bodily disorders caused by emotional conflicts: ulcers, hyperthyroidism, rheumatoid arthritis, essential hypertension, neurodermatitis, colitis and bronchial asthma. </a:t>
            </a:r>
          </a:p>
        </p:txBody>
      </p:sp>
    </p:spTree>
    <p:extLst>
      <p:ext uri="{BB962C8B-B14F-4D97-AF65-F5344CB8AC3E}">
        <p14:creationId xmlns:p14="http://schemas.microsoft.com/office/powerpoint/2010/main" val="40232121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350</TotalTime>
  <Words>1892</Words>
  <Application>Microsoft Office PowerPoint</Application>
  <PresentationFormat>Widescreen</PresentationFormat>
  <Paragraphs>120</Paragraphs>
  <Slides>20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Courier New</vt:lpstr>
      <vt:lpstr>Times New Roman</vt:lpstr>
      <vt:lpstr>Tw Cen MT</vt:lpstr>
      <vt:lpstr>Tw Cen MT Condensed</vt:lpstr>
      <vt:lpstr>Wingdings</vt:lpstr>
      <vt:lpstr>Wingdings 3</vt:lpstr>
      <vt:lpstr>Integral</vt:lpstr>
      <vt:lpstr>INTRODUCTION TO HEALTH PSYCHOLOGY</vt:lpstr>
      <vt:lpstr>HEALTH PSYCHOLOGY</vt:lpstr>
      <vt:lpstr>health                                                                                                                                                   </vt:lpstr>
      <vt:lpstr>ORIGIN OFHEALTH PSYCHOLOGY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HEALTH PSYCHOLOGY</dc:title>
  <dc:creator>malasreekrishna3@gmail.com</dc:creator>
  <cp:lastModifiedBy>malasreekrishna3@gmail.com</cp:lastModifiedBy>
  <cp:revision>7</cp:revision>
  <dcterms:created xsi:type="dcterms:W3CDTF">2022-07-19T15:36:33Z</dcterms:created>
  <dcterms:modified xsi:type="dcterms:W3CDTF">2022-08-03T07:23:31Z</dcterms:modified>
</cp:coreProperties>
</file>