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FDEC59-A34D-434F-A742-5D75DB87D43B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3294CD-B497-4EBB-8B72-9B6969EA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Conditions facilitating effective counseling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LIJIYA MANJU K.C.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DEPARTMENT OF PSYCHOLOGY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PROVIDENCE WOMEN’S COLLEGE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Physical Setting</a:t>
            </a:r>
          </a:p>
          <a:p>
            <a:r>
              <a:rPr lang="en-US" dirty="0" smtClean="0"/>
              <a:t>Counseling may take place anywhere but some kind of physical setting may promote and enhance the counseling process better than 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Benjamin (1987) and </a:t>
            </a:r>
            <a:r>
              <a:rPr lang="en-US" dirty="0" err="1" smtClean="0"/>
              <a:t>Shertzer</a:t>
            </a:r>
            <a:r>
              <a:rPr lang="en-US" dirty="0" smtClean="0"/>
              <a:t> and Stone (1980) emphasis that among the most important factor that influences the counseling process is the place where counseling occurs. Though there is no universal quality that a room should have certain optimal conditions within the room where counseling is to be rendered can provide a conducive environment to both counselor and counselee. </a:t>
            </a:r>
          </a:p>
        </p:txBody>
      </p:sp>
      <p:pic>
        <p:nvPicPr>
          <p:cNvPr id="4" name="~PP1975.WAV">
            <a:hlinkClick r:id="" action="ppaction://media"/>
          </p:cNvPr>
          <p:cNvPicPr>
            <a:picLocks noRot="1" noChangeAspect="1"/>
          </p:cNvPicPr>
          <p:nvPr>
            <a:wavAudioFile r:embed="rId1" name="~PP197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The optimal condition include a room with </a:t>
            </a:r>
            <a:r>
              <a:rPr lang="en-US" dirty="0" smtClean="0">
                <a:solidFill>
                  <a:srgbClr val="FF0000"/>
                </a:solidFill>
              </a:rPr>
              <a:t>quiet colors, </a:t>
            </a:r>
            <a:r>
              <a:rPr lang="en-US" dirty="0" smtClean="0"/>
              <a:t>lighting that is neither too flashy and bright nor too dull and depressing clutter free with </a:t>
            </a:r>
            <a:r>
              <a:rPr lang="en-US" dirty="0" smtClean="0">
                <a:solidFill>
                  <a:srgbClr val="FF0000"/>
                </a:solidFill>
              </a:rPr>
              <a:t>harmonious and comfortable furniture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good ventilation</a:t>
            </a:r>
            <a:r>
              <a:rPr lang="en-US" dirty="0" smtClean="0"/>
              <a:t>. It should be </a:t>
            </a:r>
            <a:r>
              <a:rPr lang="en-US" dirty="0" smtClean="0">
                <a:solidFill>
                  <a:srgbClr val="FF0000"/>
                </a:solidFill>
              </a:rPr>
              <a:t>free from outside disturbances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should exude a feeling of warmth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short it should be comfortable such that a relaxed atmosphere is provided in which the counselee can talk in a relaxed mood.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Sitting Arrangement</a:t>
            </a:r>
          </a:p>
          <a:p>
            <a:r>
              <a:rPr lang="en-US" dirty="0" smtClean="0"/>
              <a:t>The sitting arrangement within the room depends on the counselor. Some counselors prefer to </a:t>
            </a:r>
            <a:r>
              <a:rPr lang="en-US" dirty="0" smtClean="0">
                <a:solidFill>
                  <a:srgbClr val="FF0000"/>
                </a:solidFill>
              </a:rPr>
              <a:t>sit behind a desk.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However </a:t>
            </a:r>
            <a:r>
              <a:rPr lang="en-US" dirty="0" smtClean="0"/>
              <a:t>it has been postulated that a desk can be a physical and symbolic barrier against the development of a rapport between client and counselor. </a:t>
            </a:r>
            <a:endParaRPr lang="en-US" dirty="0"/>
          </a:p>
        </p:txBody>
      </p:sp>
      <p:pic>
        <p:nvPicPr>
          <p:cNvPr id="4" name="~PP3069.WAV">
            <a:hlinkClick r:id="" action="ppaction://media"/>
          </p:cNvPr>
          <p:cNvPicPr>
            <a:picLocks noRot="1" noChangeAspect="1"/>
          </p:cNvPicPr>
          <p:nvPr>
            <a:wavAudioFile r:embed="rId1" name="~PP306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Benjamin (1987) suggests that counselors may include </a:t>
            </a:r>
            <a:r>
              <a:rPr lang="en-US" dirty="0" smtClean="0">
                <a:solidFill>
                  <a:srgbClr val="FF0000"/>
                </a:solidFill>
              </a:rPr>
              <a:t>two chairs and a nearby table</a:t>
            </a:r>
            <a:r>
              <a:rPr lang="en-US" dirty="0" smtClean="0"/>
              <a:t> in the setting.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chairs could be at </a:t>
            </a:r>
            <a:r>
              <a:rPr lang="en-US" dirty="0" smtClean="0">
                <a:solidFill>
                  <a:srgbClr val="FF0000"/>
                </a:solidFill>
              </a:rPr>
              <a:t>a 90 degree angle </a:t>
            </a:r>
            <a:r>
              <a:rPr lang="en-US" dirty="0" smtClean="0"/>
              <a:t>from one another so that the clients can look at their counselors or straight ahead. Counselors could opt for other variation of physical arrangement as per their comfort level.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Proximity between Counselor and Client</a:t>
            </a:r>
          </a:p>
          <a:p>
            <a:r>
              <a:rPr lang="en-US" dirty="0" smtClean="0"/>
              <a:t>The distance between the counselor and client (the spatial features of the environment) can also affect the relationship.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distance of 30 to39 inches </a:t>
            </a:r>
            <a:r>
              <a:rPr lang="en-US" dirty="0" smtClean="0"/>
              <a:t>has been found to be the average range of comfort between counselor and client of both genders. This optimum distance may vary with room size and furniture </a:t>
            </a:r>
            <a:r>
              <a:rPr lang="en-US" dirty="0" smtClean="0"/>
              <a:t>arrangement</a:t>
            </a:r>
            <a:endParaRPr lang="en-US" dirty="0" smtClean="0"/>
          </a:p>
        </p:txBody>
      </p:sp>
      <p:pic>
        <p:nvPicPr>
          <p:cNvPr id="4" name="~PP2645.WAV">
            <a:hlinkClick r:id="" action="ppaction://media"/>
          </p:cNvPr>
          <p:cNvPicPr>
            <a:picLocks noRot="1" noChangeAspect="1"/>
          </p:cNvPicPr>
          <p:nvPr>
            <a:wavAudioFile r:embed="rId1" name="~PP264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Benjamin (1987) and </a:t>
            </a:r>
            <a:r>
              <a:rPr lang="en-US" dirty="0" err="1" smtClean="0"/>
              <a:t>Shertzer</a:t>
            </a:r>
            <a:r>
              <a:rPr lang="en-US" dirty="0" smtClean="0"/>
              <a:t> and Stone (1980) </a:t>
            </a:r>
            <a:r>
              <a:rPr lang="en-US" dirty="0" err="1" smtClean="0"/>
              <a:t>emphasises</a:t>
            </a:r>
            <a:r>
              <a:rPr lang="en-US" dirty="0" smtClean="0"/>
              <a:t> that regardless of the arrangement within the room, it is a universal requirement that counselors should not be interrupted while conducting sessions. All phone calls should be held.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possible counselors should put do-no-disturb sign on the door to keep others from entering. </a:t>
            </a:r>
            <a:r>
              <a:rPr lang="en-US" dirty="0" smtClean="0">
                <a:solidFill>
                  <a:srgbClr val="FF0000"/>
                </a:solidFill>
              </a:rPr>
              <a:t>Auditory and visual privacy are mandated</a:t>
            </a:r>
            <a:r>
              <a:rPr lang="en-US" dirty="0" smtClean="0"/>
              <a:t> by professional codes of ethics and assure maximum client self-disclosure.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</TotalTime>
  <Words>426</Words>
  <Application>Microsoft Office PowerPoint</Application>
  <PresentationFormat>On-screen Show (4:3)</PresentationFormat>
  <Paragraphs>19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Conditions facilitating effective counseling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india</dc:creator>
  <cp:lastModifiedBy>india</cp:lastModifiedBy>
  <cp:revision>5</cp:revision>
  <dcterms:created xsi:type="dcterms:W3CDTF">2020-07-06T09:40:58Z</dcterms:created>
  <dcterms:modified xsi:type="dcterms:W3CDTF">2022-08-25T08:35:26Z</dcterms:modified>
</cp:coreProperties>
</file>